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22" Type="http://schemas.openxmlformats.org/officeDocument/2006/relationships/slide" Target="slides/slide17.xml"/><Relationship Id="rId10" Type="http://schemas.openxmlformats.org/officeDocument/2006/relationships/slide" Target="slides/slide5.xml"/><Relationship Id="rId21" Type="http://schemas.openxmlformats.org/officeDocument/2006/relationships/slide" Target="slides/slide16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157793cce6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157793cce6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157793cce6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1157793cce6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1157793cce6_0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1157793cce6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157793cce6_0_2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1157793cce6_0_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157793cce6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1157793cce6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157793cce6_0_2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1157793cce6_0_2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157793cce6_0_2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157793cce6_0_2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157793cce6_0_2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1157793cce6_0_2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157793cce6_0_2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1157793cce6_0_2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1157793cce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1157793cce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1157793cce6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1157793cce6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1157793cce6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1157793cce6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1157793cce6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1157793cce6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1157793cce6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1157793cce6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157793cce6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1157793cce6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157793cce6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1157793cce6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157793cce6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1157793cce6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Relationship Id="rId4" Type="http://schemas.openxmlformats.org/officeDocument/2006/relationships/image" Target="../media/image1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png"/><Relationship Id="rId4" Type="http://schemas.openxmlformats.org/officeDocument/2006/relationships/image" Target="../media/image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png"/><Relationship Id="rId4" Type="http://schemas.openxmlformats.org/officeDocument/2006/relationships/image" Target="../media/image21.png"/><Relationship Id="rId5" Type="http://schemas.openxmlformats.org/officeDocument/2006/relationships/image" Target="../media/image20.png"/><Relationship Id="rId6" Type="http://schemas.openxmlformats.org/officeDocument/2006/relationships/image" Target="../media/image2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hyperlink" Target="http://www.stats.org.uk/pca/Pearson1901.pdf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260625" y="256900"/>
            <a:ext cx="8159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Calibri"/>
                <a:ea typeface="Calibri"/>
                <a:cs typeface="Calibri"/>
                <a:sym typeface="Calibri"/>
              </a:rPr>
              <a:t>Bulk sequencing versus single-cell</a:t>
            </a:r>
            <a:endParaRPr sz="30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5" name="Google Shape;55;p13"/>
          <p:cNvPicPr preferRelativeResize="0"/>
          <p:nvPr/>
        </p:nvPicPr>
        <p:blipFill rotWithShape="1">
          <a:blip r:embed="rId3">
            <a:alphaModFix/>
          </a:blip>
          <a:srcRect b="0" l="0" r="0" t="10992"/>
          <a:stretch/>
        </p:blipFill>
        <p:spPr>
          <a:xfrm>
            <a:off x="657050" y="1266475"/>
            <a:ext cx="7512226" cy="3502849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/>
          <p:nvPr/>
        </p:nvSpPr>
        <p:spPr>
          <a:xfrm>
            <a:off x="3172800" y="995175"/>
            <a:ext cx="2946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u="sng">
                <a:solidFill>
                  <a:srgbClr val="FF0000"/>
                </a:solidFill>
              </a:rPr>
              <a:t>Reveal further heterogeneity</a:t>
            </a:r>
            <a:endParaRPr b="1" i="1" u="sng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22"/>
          <p:cNvPicPr preferRelativeResize="0"/>
          <p:nvPr/>
        </p:nvPicPr>
        <p:blipFill rotWithShape="1">
          <a:blip r:embed="rId3">
            <a:alphaModFix/>
          </a:blip>
          <a:srcRect b="8293" l="2042" r="33933" t="6556"/>
          <a:stretch/>
        </p:blipFill>
        <p:spPr>
          <a:xfrm>
            <a:off x="102575" y="1247250"/>
            <a:ext cx="3748134" cy="2804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2"/>
          <p:cNvSpPr txBox="1"/>
          <p:nvPr/>
        </p:nvSpPr>
        <p:spPr>
          <a:xfrm>
            <a:off x="260625" y="256900"/>
            <a:ext cx="8159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Calibri"/>
                <a:ea typeface="Calibri"/>
                <a:cs typeface="Calibri"/>
                <a:sym typeface="Calibri"/>
              </a:rPr>
              <a:t>Further dimension reduction – From PCA (30 or so) to 2-3 dimension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p22"/>
          <p:cNvSpPr txBox="1"/>
          <p:nvPr/>
        </p:nvSpPr>
        <p:spPr>
          <a:xfrm>
            <a:off x="1635200" y="690775"/>
            <a:ext cx="6981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u="sng">
                <a:solidFill>
                  <a:schemeClr val="dk1"/>
                </a:solidFill>
              </a:rPr>
              <a:t>UMAP: Uniform Manifold Approximation and Projection</a:t>
            </a:r>
            <a:endParaRPr/>
          </a:p>
        </p:txBody>
      </p:sp>
      <p:pic>
        <p:nvPicPr>
          <p:cNvPr id="126" name="Google Shape;126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1988" y="1340025"/>
            <a:ext cx="2348074" cy="78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63100" y="2192085"/>
            <a:ext cx="3163786" cy="78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07824" y="3044126"/>
            <a:ext cx="5636176" cy="681475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2"/>
          <p:cNvSpPr txBox="1"/>
          <p:nvPr/>
        </p:nvSpPr>
        <p:spPr>
          <a:xfrm>
            <a:off x="7449200" y="1531275"/>
            <a:ext cx="916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rgbClr val="FF0000"/>
                </a:solidFill>
              </a:rPr>
              <a:t>30-D</a:t>
            </a:r>
            <a:endParaRPr b="1" u="sng">
              <a:solidFill>
                <a:srgbClr val="FF0000"/>
              </a:solidFill>
            </a:endParaRPr>
          </a:p>
        </p:txBody>
      </p:sp>
      <p:sp>
        <p:nvSpPr>
          <p:cNvPr id="130" name="Google Shape;130;p22"/>
          <p:cNvSpPr txBox="1"/>
          <p:nvPr/>
        </p:nvSpPr>
        <p:spPr>
          <a:xfrm>
            <a:off x="7526875" y="2371775"/>
            <a:ext cx="916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rgbClr val="FF0000"/>
                </a:solidFill>
              </a:rPr>
              <a:t>2</a:t>
            </a:r>
            <a:r>
              <a:rPr b="1" lang="en" u="sng">
                <a:solidFill>
                  <a:srgbClr val="FF0000"/>
                </a:solidFill>
              </a:rPr>
              <a:t>-D</a:t>
            </a:r>
            <a:endParaRPr b="1" u="sng">
              <a:solidFill>
                <a:srgbClr val="FF0000"/>
              </a:solidFill>
            </a:endParaRPr>
          </a:p>
        </p:txBody>
      </p:sp>
      <p:sp>
        <p:nvSpPr>
          <p:cNvPr id="131" name="Google Shape;131;p22"/>
          <p:cNvSpPr txBox="1"/>
          <p:nvPr/>
        </p:nvSpPr>
        <p:spPr>
          <a:xfrm>
            <a:off x="4037700" y="3947775"/>
            <a:ext cx="51063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u="sng"/>
              <a:t>Cells that are similar in the high-dimension space should be similar in the low-dimension space as well</a:t>
            </a:r>
            <a:endParaRPr i="1" u="sng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3"/>
          <p:cNvSpPr txBox="1"/>
          <p:nvPr/>
        </p:nvSpPr>
        <p:spPr>
          <a:xfrm>
            <a:off x="260625" y="256900"/>
            <a:ext cx="8159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Calibri"/>
                <a:ea typeface="Calibri"/>
                <a:cs typeface="Calibri"/>
                <a:sym typeface="Calibri"/>
              </a:rPr>
              <a:t>k-Nearest Neighbor (KNN) Graph to represent cell-cell similarities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7" name="Google Shape;13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5175" y="899550"/>
            <a:ext cx="4790000" cy="256265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3"/>
          <p:cNvSpPr txBox="1"/>
          <p:nvPr/>
        </p:nvSpPr>
        <p:spPr>
          <a:xfrm>
            <a:off x="959400" y="3612250"/>
            <a:ext cx="74976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●"/>
            </a:pPr>
            <a:r>
              <a:rPr lang="en" sz="1600">
                <a:latin typeface="Calibri"/>
                <a:ea typeface="Calibri"/>
                <a:cs typeface="Calibri"/>
                <a:sym typeface="Calibri"/>
              </a:rPr>
              <a:t>Calculating pairwise distance based on traditional distance metrics on reduced PCs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●"/>
            </a:pPr>
            <a:r>
              <a:rPr lang="en" sz="1600">
                <a:latin typeface="Calibri"/>
                <a:ea typeface="Calibri"/>
                <a:cs typeface="Calibri"/>
                <a:sym typeface="Calibri"/>
              </a:rPr>
              <a:t>Add an edge between cell A and cell B if the cell B happens to be one of the cell A’s k-nearest neighbors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4"/>
          <p:cNvSpPr txBox="1"/>
          <p:nvPr/>
        </p:nvSpPr>
        <p:spPr>
          <a:xfrm>
            <a:off x="260625" y="256900"/>
            <a:ext cx="8159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Calibri"/>
                <a:ea typeface="Calibri"/>
                <a:cs typeface="Calibri"/>
                <a:sym typeface="Calibri"/>
              </a:rPr>
              <a:t>Clustering on the KNN graph to define cell populations (Spectral clustering)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4" name="Google Shape;14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5525" y="2483150"/>
            <a:ext cx="3133725" cy="1457325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4"/>
          <p:cNvSpPr txBox="1"/>
          <p:nvPr/>
        </p:nvSpPr>
        <p:spPr>
          <a:xfrm>
            <a:off x="1803325" y="1416225"/>
            <a:ext cx="7497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u="sng"/>
              <a:t>Find the cuts with minimum conductance that partition the graph</a:t>
            </a:r>
            <a:endParaRPr b="1" i="1" u="sng"/>
          </a:p>
        </p:txBody>
      </p:sp>
      <p:cxnSp>
        <p:nvCxnSpPr>
          <p:cNvPr id="146" name="Google Shape;146;p24"/>
          <p:cNvCxnSpPr/>
          <p:nvPr/>
        </p:nvCxnSpPr>
        <p:spPr>
          <a:xfrm>
            <a:off x="1856988" y="2740963"/>
            <a:ext cx="310800" cy="9417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47" name="Google Shape;147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5100" y="2302312"/>
            <a:ext cx="4173849" cy="163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5"/>
          <p:cNvSpPr txBox="1"/>
          <p:nvPr/>
        </p:nvSpPr>
        <p:spPr>
          <a:xfrm>
            <a:off x="3261500" y="1862300"/>
            <a:ext cx="49464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Calibri"/>
                <a:ea typeface="Calibri"/>
                <a:cs typeface="Calibri"/>
                <a:sym typeface="Calibri"/>
              </a:rPr>
              <a:t>Hands-on session </a:t>
            </a:r>
            <a:endParaRPr sz="25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575" y="349450"/>
            <a:ext cx="8839200" cy="39830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150" y="1074025"/>
            <a:ext cx="4314849" cy="3798826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7"/>
          <p:cNvSpPr txBox="1"/>
          <p:nvPr/>
        </p:nvSpPr>
        <p:spPr>
          <a:xfrm>
            <a:off x="108400" y="226625"/>
            <a:ext cx="87204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Calibri"/>
                <a:ea typeface="Calibri"/>
                <a:cs typeface="Calibri"/>
                <a:sym typeface="Calibri"/>
              </a:rPr>
              <a:t>Do </a:t>
            </a:r>
            <a:r>
              <a:rPr lang="en" sz="1700">
                <a:latin typeface="Calibri"/>
                <a:ea typeface="Calibri"/>
                <a:cs typeface="Calibri"/>
                <a:sym typeface="Calibri"/>
              </a:rPr>
              <a:t>B. Subtilis bacteria that are in different </a:t>
            </a:r>
            <a:r>
              <a:rPr lang="en" sz="17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growth stages</a:t>
            </a:r>
            <a:r>
              <a:rPr lang="en" sz="1700">
                <a:latin typeface="Calibri"/>
                <a:ea typeface="Calibri"/>
                <a:cs typeface="Calibri"/>
                <a:sym typeface="Calibri"/>
              </a:rPr>
              <a:t> have distinct </a:t>
            </a:r>
            <a:r>
              <a:rPr lang="en" sz="17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transcriptional profiles?</a:t>
            </a:r>
            <a:endParaRPr sz="17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4" name="Google Shape;164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9650" y="1407225"/>
            <a:ext cx="4055000" cy="3132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0200" y="443400"/>
            <a:ext cx="2702900" cy="2003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8"/>
          <p:cNvPicPr preferRelativeResize="0"/>
          <p:nvPr/>
        </p:nvPicPr>
        <p:blipFill rotWithShape="1">
          <a:blip r:embed="rId4">
            <a:alphaModFix/>
          </a:blip>
          <a:srcRect b="0" l="20967" r="0" t="0"/>
          <a:stretch/>
        </p:blipFill>
        <p:spPr>
          <a:xfrm>
            <a:off x="430625" y="2719550"/>
            <a:ext cx="2515550" cy="214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67600" y="620075"/>
            <a:ext cx="2905226" cy="1757875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8"/>
          <p:cNvSpPr txBox="1"/>
          <p:nvPr/>
        </p:nvSpPr>
        <p:spPr>
          <a:xfrm>
            <a:off x="68975" y="98525"/>
            <a:ext cx="87204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Phenotypic</a:t>
            </a:r>
            <a:r>
              <a:rPr lang="en" sz="17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changes </a:t>
            </a:r>
            <a:r>
              <a:rPr lang="en" sz="1700">
                <a:latin typeface="Calibri"/>
                <a:ea typeface="Calibri"/>
                <a:cs typeface="Calibri"/>
                <a:sym typeface="Calibri"/>
              </a:rPr>
              <a:t>during the course of bacteria growth</a:t>
            </a:r>
            <a:endParaRPr sz="17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3" name="Google Shape;173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12355" y="2719550"/>
            <a:ext cx="3160468" cy="2079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9"/>
          <p:cNvSpPr txBox="1"/>
          <p:nvPr/>
        </p:nvSpPr>
        <p:spPr>
          <a:xfrm>
            <a:off x="68975" y="98525"/>
            <a:ext cx="87204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Calibri"/>
                <a:ea typeface="Calibri"/>
                <a:cs typeface="Calibri"/>
                <a:sym typeface="Calibri"/>
              </a:rPr>
              <a:t>Switch of carbon catabolism pathways</a:t>
            </a:r>
            <a:endParaRPr sz="17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9" name="Google Shape;17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3325" y="746575"/>
            <a:ext cx="3397565" cy="4293773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9"/>
          <p:cNvSpPr txBox="1"/>
          <p:nvPr/>
        </p:nvSpPr>
        <p:spPr>
          <a:xfrm>
            <a:off x="5458825" y="1862275"/>
            <a:ext cx="28872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Can you visualize the expression distributions of the </a:t>
            </a:r>
            <a:r>
              <a:rPr lang="en">
                <a:solidFill>
                  <a:srgbClr val="FF0000"/>
                </a:solidFill>
              </a:rPr>
              <a:t>key enzymes</a:t>
            </a:r>
            <a:r>
              <a:rPr lang="en"/>
              <a:t> shown in the graph, and provide biological hypothesis?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/>
        </p:nvSpPr>
        <p:spPr>
          <a:xfrm>
            <a:off x="260625" y="256900"/>
            <a:ext cx="8159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Calibri"/>
                <a:ea typeface="Calibri"/>
                <a:cs typeface="Calibri"/>
                <a:sym typeface="Calibri"/>
              </a:rPr>
              <a:t>Sparsity issues – the sources, the complexities</a:t>
            </a:r>
            <a:endParaRPr sz="30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7100" y="1020250"/>
            <a:ext cx="5817226" cy="393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/>
        </p:nvSpPr>
        <p:spPr>
          <a:xfrm>
            <a:off x="260625" y="256900"/>
            <a:ext cx="8159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Calibri"/>
                <a:ea typeface="Calibri"/>
                <a:cs typeface="Calibri"/>
                <a:sym typeface="Calibri"/>
              </a:rPr>
              <a:t>Sparsity issues – the sources, the complexities</a:t>
            </a:r>
            <a:endParaRPr sz="3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" name="Google Shape;68;p15"/>
          <p:cNvSpPr txBox="1"/>
          <p:nvPr/>
        </p:nvSpPr>
        <p:spPr>
          <a:xfrm>
            <a:off x="524125" y="1137075"/>
            <a:ext cx="8159100" cy="20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Computational imputation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Univariate imputation (i.e. mean, median, mode)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Multivariate imputation (i.e. regression, KNN) [</a:t>
            </a:r>
            <a:r>
              <a:rPr b="1" i="1" lang="en" u="sng">
                <a:solidFill>
                  <a:srgbClr val="FF0000"/>
                </a:solidFill>
              </a:rPr>
              <a:t>Borrow information from similar data</a:t>
            </a:r>
            <a:r>
              <a:rPr lang="en"/>
              <a:t>]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It is debatable whether imputation would be beneficial in single-cell field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Imputation introduces artificial bias basing off of the statistical assumptions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Values that are present are sufficient for us to </a:t>
            </a:r>
            <a:r>
              <a:rPr lang="en">
                <a:solidFill>
                  <a:schemeClr val="dk1"/>
                </a:solidFill>
              </a:rPr>
              <a:t>infer similarities between cells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69" name="Google Shape;6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6838" y="3286075"/>
            <a:ext cx="5347783" cy="1685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/>
          <p:nvPr/>
        </p:nvSpPr>
        <p:spPr>
          <a:xfrm>
            <a:off x="260625" y="256900"/>
            <a:ext cx="81591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Calibri"/>
                <a:ea typeface="Calibri"/>
                <a:cs typeface="Calibri"/>
                <a:sym typeface="Calibri"/>
              </a:rPr>
              <a:t>Curse of dimensionality and dimension reduction algorithms</a:t>
            </a:r>
            <a:endParaRPr sz="2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" name="Google Shape;75;p16"/>
          <p:cNvSpPr txBox="1"/>
          <p:nvPr/>
        </p:nvSpPr>
        <p:spPr>
          <a:xfrm>
            <a:off x="470825" y="1030475"/>
            <a:ext cx="84126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 single-cell dataset can easily become more than 100k cells (20,000 genes * 100k cells)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Curse of dimensionality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 same amount of observations in low dimension is not sufficient to describe the same configuration (regular grid) in higher dimension space</a:t>
            </a:r>
            <a:endParaRPr/>
          </a:p>
        </p:txBody>
      </p:sp>
      <p:pic>
        <p:nvPicPr>
          <p:cNvPr id="76" name="Google Shape;7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3975" y="2192288"/>
            <a:ext cx="5400675" cy="2352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/>
          <p:nvPr/>
        </p:nvSpPr>
        <p:spPr>
          <a:xfrm>
            <a:off x="260625" y="256900"/>
            <a:ext cx="81591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Calibri"/>
                <a:ea typeface="Calibri"/>
                <a:cs typeface="Calibri"/>
                <a:sym typeface="Calibri"/>
              </a:rPr>
              <a:t>Curse of dimensionality and dimension reduction algorithms</a:t>
            </a:r>
            <a:endParaRPr sz="2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" name="Google Shape;82;p17"/>
          <p:cNvSpPr txBox="1"/>
          <p:nvPr/>
        </p:nvSpPr>
        <p:spPr>
          <a:xfrm>
            <a:off x="470825" y="1030475"/>
            <a:ext cx="8412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 single-cell dataset can easily become more than 100k cells (20,000 genes * 100k cells)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Curse of dimensionality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traditional distance metrics fall short of measuring similarities</a:t>
            </a:r>
            <a:endParaRPr/>
          </a:p>
        </p:txBody>
      </p:sp>
      <p:pic>
        <p:nvPicPr>
          <p:cNvPr id="83" name="Google Shape;8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9338" y="1903700"/>
            <a:ext cx="5325324" cy="319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8"/>
          <p:cNvSpPr txBox="1"/>
          <p:nvPr/>
        </p:nvSpPr>
        <p:spPr>
          <a:xfrm>
            <a:off x="260625" y="256900"/>
            <a:ext cx="8159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Calibri"/>
                <a:ea typeface="Calibri"/>
                <a:cs typeface="Calibri"/>
                <a:sym typeface="Calibri"/>
              </a:rPr>
              <a:t>Dimension reduction algorithms - Principal component analysis (PCA)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18"/>
          <p:cNvSpPr txBox="1"/>
          <p:nvPr/>
        </p:nvSpPr>
        <p:spPr>
          <a:xfrm>
            <a:off x="470825" y="1030475"/>
            <a:ext cx="841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0" name="Google Shape;9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0313" y="1076725"/>
            <a:ext cx="5419725" cy="272415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8"/>
          <p:cNvSpPr txBox="1"/>
          <p:nvPr/>
        </p:nvSpPr>
        <p:spPr>
          <a:xfrm>
            <a:off x="3997625" y="4175225"/>
            <a:ext cx="4885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PEARSON, Karl, 1901. </a:t>
            </a:r>
            <a:r>
              <a:rPr lang="en" sz="800">
                <a:uFill>
                  <a:noFill/>
                </a:uFill>
                <a:hlinkClick r:id="rId4"/>
              </a:rPr>
              <a:t>On lines and planes of closest fit to systems of points in space</a:t>
            </a:r>
            <a:r>
              <a:rPr lang="en" sz="800"/>
              <a:t>, Philosophical Magazine, Series 6, vol. 2, no. 11, pp. 559-572</a:t>
            </a:r>
            <a:endParaRPr sz="8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/>
          <p:nvPr/>
        </p:nvSpPr>
        <p:spPr>
          <a:xfrm>
            <a:off x="260625" y="256900"/>
            <a:ext cx="8159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Calibri"/>
                <a:ea typeface="Calibri"/>
                <a:cs typeface="Calibri"/>
                <a:sym typeface="Calibri"/>
              </a:rPr>
              <a:t>Dimension reduction algorithms - Principal component analysis (PCA)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19"/>
          <p:cNvSpPr txBox="1"/>
          <p:nvPr/>
        </p:nvSpPr>
        <p:spPr>
          <a:xfrm>
            <a:off x="1298575" y="883750"/>
            <a:ext cx="841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u="sng"/>
              <a:t>Find orthogonal sets of axes that explain the most of the variation</a:t>
            </a:r>
            <a:endParaRPr b="1" i="1" u="sng"/>
          </a:p>
        </p:txBody>
      </p:sp>
      <p:pic>
        <p:nvPicPr>
          <p:cNvPr id="98" name="Google Shape;9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338" y="1387600"/>
            <a:ext cx="8267325" cy="3055842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9"/>
          <p:cNvSpPr txBox="1"/>
          <p:nvPr/>
        </p:nvSpPr>
        <p:spPr>
          <a:xfrm>
            <a:off x="4779300" y="4610500"/>
            <a:ext cx="3000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https://en.wikipedia.org/wiki/Principal_component_analysis</a:t>
            </a:r>
            <a:endParaRPr sz="8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0"/>
          <p:cNvSpPr txBox="1"/>
          <p:nvPr/>
        </p:nvSpPr>
        <p:spPr>
          <a:xfrm>
            <a:off x="249425" y="200875"/>
            <a:ext cx="8159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Calibri"/>
                <a:ea typeface="Calibri"/>
                <a:cs typeface="Calibri"/>
                <a:sym typeface="Calibri"/>
              </a:rPr>
              <a:t>Dimension reduction algorithms - Principal component analysis (PCA)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20"/>
          <p:cNvSpPr txBox="1"/>
          <p:nvPr/>
        </p:nvSpPr>
        <p:spPr>
          <a:xfrm>
            <a:off x="533425" y="1300825"/>
            <a:ext cx="7713900" cy="27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Calibri"/>
              <a:buChar char="●"/>
            </a:pPr>
            <a:r>
              <a:rPr b="1" i="1" lang="en" sz="2200" u="sng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</a:t>
            </a:r>
            <a:r>
              <a:rPr lang="en" sz="2200">
                <a:latin typeface="Calibri"/>
                <a:ea typeface="Calibri"/>
                <a:cs typeface="Calibri"/>
                <a:sym typeface="Calibri"/>
              </a:rPr>
              <a:t> features corresponds to </a:t>
            </a:r>
            <a:r>
              <a:rPr b="1" i="1" lang="en" sz="2200" u="sng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</a:t>
            </a:r>
            <a:r>
              <a:rPr lang="en" sz="2200">
                <a:latin typeface="Calibri"/>
                <a:ea typeface="Calibri"/>
                <a:cs typeface="Calibri"/>
                <a:sym typeface="Calibri"/>
              </a:rPr>
              <a:t> P</a:t>
            </a:r>
            <a:r>
              <a:rPr lang="en" sz="2200">
                <a:latin typeface="Calibri"/>
                <a:ea typeface="Calibri"/>
                <a:cs typeface="Calibri"/>
                <a:sym typeface="Calibri"/>
              </a:rPr>
              <a:t>rincipal</a:t>
            </a:r>
            <a:r>
              <a:rPr lang="en" sz="2200">
                <a:latin typeface="Calibri"/>
                <a:ea typeface="Calibri"/>
                <a:cs typeface="Calibri"/>
                <a:sym typeface="Calibri"/>
              </a:rPr>
              <a:t> Components (PC)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>
                <a:latin typeface="Calibri"/>
                <a:ea typeface="Calibri"/>
                <a:cs typeface="Calibri"/>
                <a:sym typeface="Calibri"/>
              </a:rPr>
              <a:t>We only retain the top </a:t>
            </a:r>
            <a:r>
              <a:rPr b="1" i="1" lang="en" sz="2200" u="sng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k</a:t>
            </a:r>
            <a:r>
              <a:rPr lang="en" sz="2200">
                <a:latin typeface="Calibri"/>
                <a:ea typeface="Calibri"/>
                <a:cs typeface="Calibri"/>
                <a:sym typeface="Calibri"/>
              </a:rPr>
              <a:t> Principal Components which consists of essential information, but discard the remaining </a:t>
            </a:r>
            <a:r>
              <a:rPr b="1" i="1" lang="en" sz="2200" u="sng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N-k</a:t>
            </a:r>
            <a:r>
              <a:rPr lang="en" sz="2200">
                <a:latin typeface="Calibri"/>
                <a:ea typeface="Calibri"/>
                <a:cs typeface="Calibri"/>
                <a:sym typeface="Calibri"/>
              </a:rPr>
              <a:t> PCs as they are noises. [Dimension reduction]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Calibri"/>
              <a:buChar char="●"/>
            </a:pPr>
            <a:r>
              <a:rPr lang="en" sz="2200">
                <a:latin typeface="Calibri"/>
                <a:ea typeface="Calibri"/>
                <a:cs typeface="Calibri"/>
                <a:sym typeface="Calibri"/>
              </a:rPr>
              <a:t>Typically we can reduce the dimensions from original (</a:t>
            </a:r>
            <a:r>
              <a:rPr i="1" lang="en" sz="2200" u="sng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20,000</a:t>
            </a:r>
            <a:r>
              <a:rPr lang="en" sz="2200">
                <a:latin typeface="Calibri"/>
                <a:ea typeface="Calibri"/>
                <a:cs typeface="Calibri"/>
                <a:sym typeface="Calibri"/>
              </a:rPr>
              <a:t>) to </a:t>
            </a:r>
            <a:r>
              <a:rPr i="1" lang="en" sz="2200" u="sng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30-50</a:t>
            </a:r>
            <a:r>
              <a:rPr lang="en" sz="2200">
                <a:latin typeface="Calibri"/>
                <a:ea typeface="Calibri"/>
                <a:cs typeface="Calibri"/>
                <a:sym typeface="Calibri"/>
              </a:rPr>
              <a:t> PCs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1"/>
          <p:cNvSpPr txBox="1"/>
          <p:nvPr/>
        </p:nvSpPr>
        <p:spPr>
          <a:xfrm>
            <a:off x="260625" y="256900"/>
            <a:ext cx="8159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Calibri"/>
                <a:ea typeface="Calibri"/>
                <a:cs typeface="Calibri"/>
                <a:sym typeface="Calibri"/>
              </a:rPr>
              <a:t>Dimension reduction algorithms - Principal component analysis (PCA)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21"/>
          <p:cNvSpPr txBox="1"/>
          <p:nvPr/>
        </p:nvSpPr>
        <p:spPr>
          <a:xfrm>
            <a:off x="1298575" y="883750"/>
            <a:ext cx="841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u="sng"/>
              <a:t>Find orthogonal sets of axes that explain the most of the variation</a:t>
            </a:r>
            <a:endParaRPr b="1" i="1" u="sng"/>
          </a:p>
        </p:txBody>
      </p:sp>
      <p:pic>
        <p:nvPicPr>
          <p:cNvPr id="112" name="Google Shape;11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0625" y="1436350"/>
            <a:ext cx="3664975" cy="355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59200" y="1589900"/>
            <a:ext cx="3423075" cy="34012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1"/>
          <p:cNvSpPr txBox="1"/>
          <p:nvPr/>
        </p:nvSpPr>
        <p:spPr>
          <a:xfrm>
            <a:off x="1694800" y="4847900"/>
            <a:ext cx="97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UMAP-X</a:t>
            </a:r>
            <a:endParaRPr/>
          </a:p>
        </p:txBody>
      </p:sp>
      <p:sp>
        <p:nvSpPr>
          <p:cNvPr id="115" name="Google Shape;115;p21"/>
          <p:cNvSpPr txBox="1"/>
          <p:nvPr/>
        </p:nvSpPr>
        <p:spPr>
          <a:xfrm rot="-5401057">
            <a:off x="-143302" y="2901531"/>
            <a:ext cx="97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UMAP-Y</a:t>
            </a:r>
            <a:endParaRPr/>
          </a:p>
        </p:txBody>
      </p:sp>
      <p:sp>
        <p:nvSpPr>
          <p:cNvPr id="116" name="Google Shape;116;p21"/>
          <p:cNvSpPr txBox="1"/>
          <p:nvPr/>
        </p:nvSpPr>
        <p:spPr>
          <a:xfrm rot="-5401057">
            <a:off x="4084198" y="2691956"/>
            <a:ext cx="97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PC2 (5%)</a:t>
            </a:r>
            <a:endParaRPr/>
          </a:p>
        </p:txBody>
      </p:sp>
      <p:sp>
        <p:nvSpPr>
          <p:cNvPr id="117" name="Google Shape;117;p21"/>
          <p:cNvSpPr txBox="1"/>
          <p:nvPr/>
        </p:nvSpPr>
        <p:spPr>
          <a:xfrm rot="-1255">
            <a:off x="6258818" y="4792255"/>
            <a:ext cx="1643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PC1 (45%)</a:t>
            </a:r>
            <a:endParaRPr/>
          </a:p>
        </p:txBody>
      </p:sp>
      <p:sp>
        <p:nvSpPr>
          <p:cNvPr id="118" name="Google Shape;118;p21"/>
          <p:cNvSpPr txBox="1"/>
          <p:nvPr/>
        </p:nvSpPr>
        <p:spPr>
          <a:xfrm>
            <a:off x="1037850" y="1283950"/>
            <a:ext cx="3734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What are the x-axis and y-axis in the plot?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